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6" r:id="rId8"/>
    <p:sldId id="261" r:id="rId9"/>
    <p:sldId id="268" r:id="rId10"/>
    <p:sldId id="262" r:id="rId11"/>
    <p:sldId id="264" r:id="rId12"/>
    <p:sldId id="263" r:id="rId13"/>
    <p:sldId id="267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02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0D277-C2CD-47F9-9572-9E1E2258035E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1279-9507-4793-B71E-16F01C1C5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0D277-C2CD-47F9-9572-9E1E2258035E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1279-9507-4793-B71E-16F01C1C5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0D277-C2CD-47F9-9572-9E1E2258035E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1279-9507-4793-B71E-16F01C1C5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0D277-C2CD-47F9-9572-9E1E2258035E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1279-9507-4793-B71E-16F01C1C5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0D277-C2CD-47F9-9572-9E1E2258035E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1279-9507-4793-B71E-16F01C1C5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0D277-C2CD-47F9-9572-9E1E2258035E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1279-9507-4793-B71E-16F01C1C5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0D277-C2CD-47F9-9572-9E1E2258035E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1279-9507-4793-B71E-16F01C1C5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0D277-C2CD-47F9-9572-9E1E2258035E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1279-9507-4793-B71E-16F01C1C5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0D277-C2CD-47F9-9572-9E1E2258035E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1279-9507-4793-B71E-16F01C1C5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0D277-C2CD-47F9-9572-9E1E2258035E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1279-9507-4793-B71E-16F01C1C5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0D277-C2CD-47F9-9572-9E1E2258035E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1279-9507-4793-B71E-16F01C1C52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980D277-C2CD-47F9-9572-9E1E2258035E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8251279-9507-4793-B71E-16F01C1C5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772817"/>
            <a:ext cx="8208912" cy="158417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54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 Ботулизм!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500042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Федеральное бюджетное учреждение здравоохранения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«Центр гигиены и эпидемиологии в Республике Бурятия»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3571876"/>
            <a:ext cx="4929222" cy="269008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46" y="3724276"/>
            <a:ext cx="4929222" cy="269008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24744"/>
            <a:ext cx="3136675" cy="2412827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496" y="96531"/>
            <a:ext cx="9073008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 появлении характерных признаков отравления ботулотоксином необходимо немедленно обратиться </a:t>
            </a:r>
            <a:r>
              <a:rPr lang="ru-RU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службу «03» за медицинской помощью.</a:t>
            </a: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 приезда скорой помощи необходимо самостоятельно промыть желудок.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56176" y="1412775"/>
            <a:ext cx="2781120" cy="4801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Единственным эффективным средством при лечении является </a:t>
            </a:r>
            <a:r>
              <a:rPr lang="ru-RU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противо-ботулиническая </a:t>
            </a:r>
            <a:r>
              <a:rPr lang="ru-RU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сыворотка. </a:t>
            </a:r>
            <a:endParaRPr lang="ru-RU" b="1" i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отсутствии специфического лечения смерть может  наступить уже через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2-3 дня,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чаще смертельный исход наблюдается через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4 - 8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дней.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Выздоровление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длится неделями.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4525" y="1425303"/>
            <a:ext cx="2331251" cy="4801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последние годы отмечается поступательное снижение уровня заболеваемости,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является результатом проведения комплексных мероприятий по пресечению нелегального лова омуля и профилактике заболеваемости ботулизмом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359" y="3861048"/>
            <a:ext cx="3361556" cy="2364294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418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188640"/>
            <a:ext cx="6179008" cy="67403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Следует учитывать при изготовлении домашних консервов</a:t>
            </a:r>
            <a:r>
              <a:rPr lang="ru-RU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Нельзя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консервировать в домашних условиях (без наличия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актоклава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в герметически закрытых банках мясо и рыбу, являющихся особо благоприятной средой для развития возбудителя ботулизма, а также стелющиеся по земле растения.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Грибы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с которых трудно с полной гарантией удалить все мельчайшие остатки почвы и спор, следует заготавливать в домашних условиях только путем маринования, соления с добавлением в достаточном количестве кислоты, соли по рецептурам и не закрывать их крышками герметически (засолку и консервирование грибов надо производить </a:t>
            </a:r>
            <a:r>
              <a:rPr lang="ru-RU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посуде, открытой для доступа воздуха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Овощи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не содержащие в своем составе естественный кислоты (огурцы, зеленый горошек и др.) консервировать можно только с добавлением по рецептуре кислоты, которая помешает развитию случайно попавших спор.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Все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продукты домашнего консервирования следует </a:t>
            </a:r>
            <a:r>
              <a:rPr lang="ru-RU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хранить в холодильнике или  холодном месте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Не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употребляйте в пищу «</a:t>
            </a:r>
            <a:r>
              <a:rPr lang="ru-RU" b="1" i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бомбажные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(с вздутой крышкой) консервированные продукты.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8" y="332656"/>
            <a:ext cx="2160240" cy="1620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8" y="2276872"/>
            <a:ext cx="2177332" cy="1632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2"/>
          <a:stretch/>
        </p:blipFill>
        <p:spPr bwMode="auto">
          <a:xfrm>
            <a:off x="451714" y="4293096"/>
            <a:ext cx="2191899" cy="18591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947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5321182" cy="67403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ФБУЗ «Центр гигиены и эпидемиологии в Республике Бурятия» информирует</a:t>
            </a:r>
            <a:r>
              <a:rPr lang="ru-RU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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приобретайте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свежий,  соленый, копченый и вяленый омуль в неустановленных местах торговли, у частных лиц, с автомашин, а также в организованных местах торговли, где выставка и хранение омуля осуществляется без холодильного оборудования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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занимайтесь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посолом и копчением омуля байкальского  в домашних условиях. Омуль свежий, соленый и копченый приобретайте только в легализованных местах розничной торговли, обеспеченных холодильным оборудованием,   при наличии маркировочного ярлыка на таре производителя и сопроводительных документов, подтверждающих качество и безопасность продукции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285728"/>
            <a:ext cx="2418819" cy="1944216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2500306"/>
            <a:ext cx="3237250" cy="14352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4071942"/>
            <a:ext cx="3071834" cy="26642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298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85794"/>
            <a:ext cx="7429552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Заболеваемость ботулизмом в                           Республике Бурятия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720840"/>
            <a:ext cx="7715304" cy="48936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/>
              <a:t>2015 г- заболеваемость ботулизмом при употреблении байкальского омуля 1 случай без летального исхода.</a:t>
            </a:r>
          </a:p>
          <a:p>
            <a:r>
              <a:rPr lang="ru-RU" sz="2400" dirty="0" smtClean="0"/>
              <a:t> 2016 г.- 4 случая ботулизма с количеством пострадавших 5 человек из них 1 с летальным исходом при употреблении омуля. </a:t>
            </a:r>
          </a:p>
          <a:p>
            <a:r>
              <a:rPr lang="ru-RU" sz="2400" dirty="0" smtClean="0"/>
              <a:t> 2017 г.- 3 случая ботулизма с количеством пострадавших 5 человек из них 1 случай с летальным исходом.</a:t>
            </a:r>
          </a:p>
          <a:p>
            <a:r>
              <a:rPr lang="ru-RU" sz="2400" dirty="0" smtClean="0"/>
              <a:t>2018 г- заболеваемость ботулизмом не зарегистрирована.</a:t>
            </a:r>
          </a:p>
          <a:p>
            <a:r>
              <a:rPr lang="ru-RU" sz="2400" dirty="0" smtClean="0"/>
              <a:t>1 полугодие 2019г- заболеваемость ботулизмом не зарегистрирована.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64" y="2132804"/>
            <a:ext cx="3312420" cy="33124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540568" y="188640"/>
            <a:ext cx="103802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Помните, Ваше здоровье – в Ваших руках!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7108" y="5572140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рамках проведения мероприятий по профилактике Ботулизма   в осенне – летний период открыта </a:t>
            </a:r>
            <a:r>
              <a:rPr lang="ru-RU" sz="2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«Горячая линия»: </a:t>
            </a:r>
            <a:endParaRPr lang="ru-RU" sz="20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(с 09.00ч до 16.30ч).</a:t>
            </a:r>
          </a:p>
        </p:txBody>
      </p:sp>
    </p:spTree>
    <p:extLst>
      <p:ext uri="{BB962C8B-B14F-4D97-AF65-F5344CB8AC3E}">
        <p14:creationId xmlns:p14="http://schemas.microsoft.com/office/powerpoint/2010/main" val="3115908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229600" cy="4525963"/>
          </a:xfrm>
        </p:spPr>
        <p:txBody>
          <a:bodyPr/>
          <a:lstStyle/>
          <a:p>
            <a:r>
              <a:rPr lang="ru-RU" b="1" u="sng" dirty="0">
                <a:solidFill>
                  <a:srgbClr val="0000CC"/>
                </a:solidFill>
              </a:rPr>
              <a:t>Ботулизм</a:t>
            </a:r>
            <a:r>
              <a:rPr lang="ru-RU" dirty="0">
                <a:solidFill>
                  <a:srgbClr val="0000CC"/>
                </a:solidFill>
              </a:rPr>
              <a:t> – </a:t>
            </a:r>
            <a:r>
              <a:rPr lang="ru-RU" dirty="0"/>
              <a:t>тяжелое пищевое бактериальное отравление с высокой летальностью, возникающее в результате употребления пищи, содержащей токсин </a:t>
            </a:r>
            <a:r>
              <a:rPr lang="en-US" u="sng" dirty="0" err="1">
                <a:solidFill>
                  <a:srgbClr val="FF0000"/>
                </a:solidFill>
              </a:rPr>
              <a:t>Cl</a:t>
            </a:r>
            <a:r>
              <a:rPr lang="ru-RU" u="sng" dirty="0">
                <a:solidFill>
                  <a:srgbClr val="FF0000"/>
                </a:solidFill>
              </a:rPr>
              <a:t>. </a:t>
            </a:r>
            <a:r>
              <a:rPr lang="en-US" u="sng" dirty="0" err="1">
                <a:solidFill>
                  <a:srgbClr val="FF0000"/>
                </a:solidFill>
              </a:rPr>
              <a:t>Botulinum</a:t>
            </a:r>
            <a:r>
              <a:rPr lang="ru-RU" u="sng" dirty="0" smtClean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3000373"/>
            <a:ext cx="6215106" cy="250032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071546"/>
            <a:ext cx="8183880" cy="4500594"/>
          </a:xfrm>
        </p:spPr>
        <p:txBody>
          <a:bodyPr/>
          <a:lstStyle/>
          <a:p>
            <a:r>
              <a:rPr lang="ru-RU" dirty="0" smtClean="0"/>
              <a:t>Возбудитель - палочка ботулизма, которая может проживать в почве, в воде, в организмах животных, в организме человека.</a:t>
            </a:r>
          </a:p>
          <a:p>
            <a:r>
              <a:rPr lang="ru-RU" dirty="0" smtClean="0"/>
              <a:t> Опасность её определяется способностью жить и размножаться не только в кислородных условиях, но и при отсутствии кислорода.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5000660" cy="581041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Clostridium </a:t>
            </a:r>
            <a:r>
              <a:rPr lang="en-US" sz="24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botulinum</a:t>
            </a:r>
            <a:r>
              <a:rPr lang="ru-RU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является бактерией, которая в условиях низкого содержания кислорода вырабатывает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опасные токсины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ботулотоксины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Ботулотоксины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входят в число самых сильных бактериальных токсинов – токсин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палочки ботулизма является наиболее сильнодействующим из всех известных бактериальных токсинов, он в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700 раз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сильнее яда гадюки.</a:t>
            </a: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292" y="3657203"/>
            <a:ext cx="3096344" cy="2935334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292" y="620688"/>
            <a:ext cx="3096344" cy="2751333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3643314"/>
            <a:ext cx="3096344" cy="2935334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584708"/>
            <a:ext cx="4321050" cy="576064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Ботулотоксины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блокируют нервные функции и могут приводить к дыхательному и мышечному параличу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причиной ботулизма является употребление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байкальского омуля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изготовленного в домашних условиях с нарушением технологии обработки, хранения, посола и копчения.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Зачастую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омуль реализуется частными лицами на улицах, в том числе  с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автотранспортных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средств.</a:t>
            </a:r>
          </a:p>
          <a:p>
            <a:endParaRPr lang="ru-RU" dirty="0"/>
          </a:p>
        </p:txBody>
      </p:sp>
      <p:pic>
        <p:nvPicPr>
          <p:cNvPr id="1026" name="Picture 2" descr="C:\Users\User\Desktop\resi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00438"/>
            <a:ext cx="3929090" cy="2571768"/>
          </a:xfrm>
          <a:prstGeom prst="rect">
            <a:avLst/>
          </a:prstGeom>
          <a:noFill/>
        </p:spPr>
      </p:pic>
      <p:pic>
        <p:nvPicPr>
          <p:cNvPr id="2" name="Picture 3" descr="C:\Users\User\Desktop\186956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928670"/>
            <a:ext cx="3857652" cy="2357454"/>
          </a:xfrm>
          <a:prstGeom prst="rect">
            <a:avLst/>
          </a:prstGeom>
          <a:noFill/>
        </p:spPr>
      </p:pic>
      <p:pic>
        <p:nvPicPr>
          <p:cNvPr id="5" name="Picture 3" descr="C:\Users\User\Desktop\186956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872" y="1081070"/>
            <a:ext cx="385765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0562" y="428604"/>
            <a:ext cx="4132439" cy="23083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нашем регионе  ботулизм в основном связан с употреблением омуля соленого, горячего или холодного копчения, изготовленного с нарушением условий производства -  кустарным способом.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95647" y="2928934"/>
            <a:ext cx="4391195" cy="34163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Возбудитель ботулизма в природных условиях обитает в байкальской воде, в почве, в биологических популяциях омуля байкальского. При нарушении технологии  посола рыбы – недостаточной влажной обработки сырья, хранение без условий холода, низкая концентрация соли - в толще рыбы создаются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бескислородные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условия, оптимальные для развития клостридий ботулизма и выделения токсина. </a:t>
            </a:r>
          </a:p>
        </p:txBody>
      </p:sp>
      <p:pic>
        <p:nvPicPr>
          <p:cNvPr id="2050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3643338" cy="2428892"/>
          </a:xfrm>
          <a:prstGeom prst="rect">
            <a:avLst/>
          </a:prstGeom>
          <a:noFill/>
        </p:spPr>
      </p:pic>
      <p:pic>
        <p:nvPicPr>
          <p:cNvPr id="2051" name="Picture 3" descr="C:\Users\User\Desktop\Без названия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143248"/>
            <a:ext cx="3500462" cy="1785950"/>
          </a:xfrm>
          <a:prstGeom prst="rect">
            <a:avLst/>
          </a:prstGeom>
          <a:noFill/>
        </p:spPr>
      </p:pic>
      <p:pic>
        <p:nvPicPr>
          <p:cNvPr id="2052" name="Picture 4" descr="C:\Users\User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000636"/>
            <a:ext cx="3267081" cy="1466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41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2420888"/>
            <a:ext cx="5971901" cy="393609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603" y="571480"/>
            <a:ext cx="8420551" cy="17543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Стоит отметить, что  внешние или вкусовые изменения в пораженной клостридиями рыбе в большинстве случаев не проявляются, внешне рыба может выглядеть аппетитной и доброкачественной.  Одной из особенностей токсина  палочки ботулизма является его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«гнездное»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накопление в продукте, то есть в ограниченном участке, именно поэтому часто встречаются случаи, когда одну рыбу съедает несколько человек, а заболевает только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один.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161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04664"/>
            <a:ext cx="2808312" cy="480131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Симптомы отравления ботулизмом: </a:t>
            </a:r>
            <a:endParaRPr lang="ru-RU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вота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вздутие живота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сухость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рту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затруднение глотания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попёрхивание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двоение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глазах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ослабление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ясности зрения (туман или сетка перед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глазами)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общее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недомогание со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слабостью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оловокружение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неустойчивость походки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затруднение речи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116632"/>
            <a:ext cx="4572000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Повышение температуры и жидкий стул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являются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характерными признаками ботулизма.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923" y="1462858"/>
            <a:ext cx="2304256" cy="20955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455" y="1293644"/>
            <a:ext cx="2173982" cy="15595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763" y="2924944"/>
            <a:ext cx="2417899" cy="1755367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5877272"/>
            <a:ext cx="6552728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Смерть наступает от паралича дыхательной </a:t>
            </a:r>
            <a:r>
              <a:rPr lang="ru-RU" sz="20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мускулатуры!!!</a:t>
            </a:r>
            <a:endParaRPr lang="ru-RU" sz="2000" b="1" i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68" y="3933056"/>
            <a:ext cx="2952328" cy="174893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303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500043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ОСОБЕННОСТИ НЕВРОЛОГИЧЕСКИХ     РАССТРОЙСТВ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357298"/>
            <a:ext cx="8001056" cy="31700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/>
              <a:t>Наиболее тяжело и продолжительно нарушается деятельность нервных центров, находящихся в состоянии постоянного и высоко дифференцированного функционирования.</a:t>
            </a:r>
          </a:p>
          <a:p>
            <a:r>
              <a:rPr lang="ru-RU" sz="2000" dirty="0" smtClean="0"/>
              <a:t> Параличи всегда периферические (вялые), двусторонние и обратимые.</a:t>
            </a:r>
          </a:p>
          <a:p>
            <a:r>
              <a:rPr lang="ru-RU" sz="2000" dirty="0" smtClean="0"/>
              <a:t> </a:t>
            </a:r>
            <a:r>
              <a:rPr lang="ru-RU" sz="2000" dirty="0" err="1" smtClean="0"/>
              <a:t>Менингеальный</a:t>
            </a:r>
            <a:r>
              <a:rPr lang="ru-RU" sz="2000" dirty="0" smtClean="0"/>
              <a:t> синдром, нарушения чувствительности, психические расстройства отсутствуют.</a:t>
            </a:r>
          </a:p>
          <a:p>
            <a:r>
              <a:rPr lang="ru-RU" sz="2000" dirty="0" smtClean="0"/>
              <a:t> При любой тяжести течения возможно резкое ухудшение с развитием острой дыхательной недостаточности. </a:t>
            </a:r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507</TotalTime>
  <Words>895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Внимание! Ботулизм!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oem</dc:creator>
  <cp:lastModifiedBy>DOC</cp:lastModifiedBy>
  <cp:revision>67</cp:revision>
  <dcterms:created xsi:type="dcterms:W3CDTF">2017-09-12T07:37:27Z</dcterms:created>
  <dcterms:modified xsi:type="dcterms:W3CDTF">2019-09-13T00:20:00Z</dcterms:modified>
</cp:coreProperties>
</file>